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Instrument Sans Medium" panose="020B0604020202020204" charset="0"/>
      <p:regular r:id="rId16"/>
    </p:embeddedFont>
    <p:embeddedFont>
      <p:font typeface="Instrument Sans Semi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0273" autoAdjust="0"/>
  </p:normalViewPr>
  <p:slideViewPr>
    <p:cSldViewPr snapToGrid="0" snapToObjects="1">
      <p:cViewPr varScale="1">
        <p:scale>
          <a:sx n="74" d="100"/>
          <a:sy n="74" d="100"/>
        </p:scale>
        <p:origin x="44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388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07" y="2490549"/>
            <a:ext cx="4624030" cy="324838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Hotel Booking Analysis: Cancellation Patterns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analysis examines hotel booking cancellation patterns and their impact on revenue. We'll explore factors affecting cancellations and provide recommendations to reduce them.</a:t>
            </a:r>
            <a:endParaRPr lang="en-US" sz="1750" dirty="0"/>
          </a:p>
        </p:txBody>
      </p:sp>
      <p:sp>
        <p:nvSpPr>
          <p:cNvPr id="6" name="Shape 2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7810" y="5491639"/>
            <a:ext cx="347663" cy="3476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56440" y="5467112"/>
            <a:ext cx="306585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E3063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by Abdelkhalek Shams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2763" y="2825829"/>
            <a:ext cx="4624030" cy="257794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888682"/>
            <a:ext cx="59878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Cancellation Overview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2050971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37.1%</a:t>
            </a:r>
            <a:endParaRPr lang="en-US" sz="5850" dirty="0"/>
          </a:p>
        </p:txBody>
      </p:sp>
      <p:sp>
        <p:nvSpPr>
          <p:cNvPr id="6" name="Text 2"/>
          <p:cNvSpPr/>
          <p:nvPr/>
        </p:nvSpPr>
        <p:spPr>
          <a:xfrm>
            <a:off x="1180148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Cancellation Rate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357318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Over one-third of all hotel bookings end in cancellation.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742021" y="2050971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62.9%</a:t>
            </a:r>
            <a:endParaRPr lang="en-US" sz="5850" dirty="0"/>
          </a:p>
        </p:txBody>
      </p:sp>
      <p:sp>
        <p:nvSpPr>
          <p:cNvPr id="9" name="Text 5"/>
          <p:cNvSpPr/>
          <p:nvPr/>
        </p:nvSpPr>
        <p:spPr>
          <a:xfrm>
            <a:off x="5128498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Completed Bookings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4742021" y="357318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Majority of reservations are fulfilled as planned.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2767846" y="5092779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↓</a:t>
            </a:r>
            <a:endParaRPr lang="en-US" sz="5850" dirty="0"/>
          </a:p>
        </p:txBody>
      </p:sp>
      <p:sp>
        <p:nvSpPr>
          <p:cNvPr id="12" name="Text 8"/>
          <p:cNvSpPr/>
          <p:nvPr/>
        </p:nvSpPr>
        <p:spPr>
          <a:xfrm>
            <a:off x="3154323" y="6124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Revenue Impact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2767846" y="6614993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Cancellations significantly affect hotel revenue streams.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8160" y="407075"/>
            <a:ext cx="4087535" cy="4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Hotel Type Comparison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18160" y="1239798"/>
            <a:ext cx="1850827" cy="231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City Hotels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518160" y="1619131"/>
            <a:ext cx="6616422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Higher booking volume overall.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18160" y="1989296"/>
            <a:ext cx="6616422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Higher cancellation rates compared to resorts.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18160" y="2359462"/>
            <a:ext cx="6616422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More stable pricing throughout the year.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7503438" y="1239798"/>
            <a:ext cx="1850827" cy="231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Resort Hotels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503438" y="1619131"/>
            <a:ext cx="6616422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Lower booking volume overall.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7503438" y="1989296"/>
            <a:ext cx="6616422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Lower cancellation rates than city hotels.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7503438" y="2359462"/>
            <a:ext cx="6616422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Significantly higher prices on average.</a:t>
            </a:r>
            <a:endParaRPr lang="en-US" sz="11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" y="2896195"/>
            <a:ext cx="11186160" cy="50320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07" y="2935605"/>
            <a:ext cx="4624030" cy="235827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722590"/>
            <a:ext cx="67016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Seasonal Price Variations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535341" y="1771531"/>
            <a:ext cx="30480" cy="5735360"/>
          </a:xfrm>
          <a:prstGeom prst="roundRect">
            <a:avLst>
              <a:gd name="adj" fmla="val 669768"/>
            </a:avLst>
          </a:prstGeom>
          <a:solidFill>
            <a:srgbClr val="B4CCE3"/>
          </a:solidFill>
          <a:ln/>
        </p:spPr>
      </p:sp>
      <p:sp>
        <p:nvSpPr>
          <p:cNvPr id="6" name="Shape 2"/>
          <p:cNvSpPr/>
          <p:nvPr/>
        </p:nvSpPr>
        <p:spPr>
          <a:xfrm>
            <a:off x="6760012" y="2266593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B4CCE3"/>
          </a:solidFill>
          <a:ln/>
        </p:spPr>
      </p:sp>
      <p:sp>
        <p:nvSpPr>
          <p:cNvPr id="7" name="Shape 3"/>
          <p:cNvSpPr/>
          <p:nvPr/>
        </p:nvSpPr>
        <p:spPr>
          <a:xfrm>
            <a:off x="6280190" y="202668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8" name="Text 4"/>
          <p:cNvSpPr/>
          <p:nvPr/>
        </p:nvSpPr>
        <p:spPr>
          <a:xfrm>
            <a:off x="6365260" y="206918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7669411" y="19983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Resort Hotels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669411" y="2488763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Peak prices during July, August, and September.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669411" y="2987754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Lowest rates during winter months.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760012" y="4299347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B4CCE3"/>
          </a:solidFill>
          <a:ln/>
        </p:spPr>
      </p:sp>
      <p:sp>
        <p:nvSpPr>
          <p:cNvPr id="13" name="Shape 9"/>
          <p:cNvSpPr/>
          <p:nvPr/>
        </p:nvSpPr>
        <p:spPr>
          <a:xfrm>
            <a:off x="6280190" y="405943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14" name="Text 10"/>
          <p:cNvSpPr/>
          <p:nvPr/>
        </p:nvSpPr>
        <p:spPr>
          <a:xfrm>
            <a:off x="6365260" y="410194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5" name="Text 11"/>
          <p:cNvSpPr/>
          <p:nvPr/>
        </p:nvSpPr>
        <p:spPr>
          <a:xfrm>
            <a:off x="7669411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City Hotels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7669411" y="4521517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Slightly higher rates during March, April, and May.</a:t>
            </a:r>
            <a:endParaRPr lang="en-US" sz="1750" dirty="0"/>
          </a:p>
        </p:txBody>
      </p:sp>
      <p:sp>
        <p:nvSpPr>
          <p:cNvPr id="17" name="Text 13"/>
          <p:cNvSpPr/>
          <p:nvPr/>
        </p:nvSpPr>
        <p:spPr>
          <a:xfrm>
            <a:off x="7669411" y="5020508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More consistent pricing year-round.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6760012" y="6332101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B4CCE3"/>
          </a:solidFill>
          <a:ln/>
        </p:spPr>
      </p:sp>
      <p:sp>
        <p:nvSpPr>
          <p:cNvPr id="19" name="Shape 15"/>
          <p:cNvSpPr/>
          <p:nvPr/>
        </p:nvSpPr>
        <p:spPr>
          <a:xfrm>
            <a:off x="6280190" y="609219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20" name="Text 16"/>
          <p:cNvSpPr/>
          <p:nvPr/>
        </p:nvSpPr>
        <p:spPr>
          <a:xfrm>
            <a:off x="6365260" y="613469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21" name="Text 17"/>
          <p:cNvSpPr/>
          <p:nvPr/>
        </p:nvSpPr>
        <p:spPr>
          <a:xfrm>
            <a:off x="7669411" y="60638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Weekend Effect</a:t>
            </a:r>
            <a:endParaRPr lang="en-US" sz="2200" dirty="0"/>
          </a:p>
        </p:txBody>
      </p:sp>
      <p:sp>
        <p:nvSpPr>
          <p:cNvPr id="22" name="Text 18"/>
          <p:cNvSpPr/>
          <p:nvPr/>
        </p:nvSpPr>
        <p:spPr>
          <a:xfrm>
            <a:off x="7669411" y="6554272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Resort prices rise significantly during weekends and holidays.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858" y="600908"/>
            <a:ext cx="6665000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Monthly Booking Patterns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58" y="1720810"/>
            <a:ext cx="11860097" cy="6134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9636" y="1194554"/>
            <a:ext cx="4869013" cy="622455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Price Impact on Cancellations</a:t>
            </a:r>
            <a:endParaRPr lang="en-US" sz="445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2952274"/>
            <a:ext cx="1134070" cy="136088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2268022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Higher Prices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22680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Lead to increased cancellation rates.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313158"/>
            <a:ext cx="1134070" cy="136088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680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Price Sensitivity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22680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Primary factor influencing booking decisions.</a:t>
            </a:r>
            <a:endParaRPr lang="en-US" sz="17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674042"/>
            <a:ext cx="1134070" cy="136088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2680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Lower Prices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22680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Result in fewer cancellations.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4865" y="311825"/>
            <a:ext cx="33067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Factors Affecting Pricing</a:t>
            </a:r>
            <a:endParaRPr lang="en-US" sz="2400" dirty="0"/>
          </a:p>
        </p:txBody>
      </p:sp>
      <p:pic>
        <p:nvPicPr>
          <p:cNvPr id="11" name="Image 8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16" y="1718440"/>
            <a:ext cx="13662065" cy="6090111"/>
          </a:xfrm>
          <a:prstGeom prst="rect">
            <a:avLst/>
          </a:prstGeom>
        </p:spPr>
      </p:pic>
      <p:sp>
        <p:nvSpPr>
          <p:cNvPr id="12" name="Text 1"/>
          <p:cNvSpPr/>
          <p:nvPr/>
        </p:nvSpPr>
        <p:spPr>
          <a:xfrm>
            <a:off x="158905" y="88868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6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Room Types</a:t>
            </a:r>
            <a:endParaRPr lang="en-US" sz="1600" dirty="0"/>
          </a:p>
        </p:txBody>
      </p:sp>
      <p:sp>
        <p:nvSpPr>
          <p:cNvPr id="13" name="Text 2"/>
          <p:cNvSpPr/>
          <p:nvPr/>
        </p:nvSpPr>
        <p:spPr>
          <a:xfrm>
            <a:off x="214865" y="1152448"/>
            <a:ext cx="3488693" cy="56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Different room categories command varying price points.</a:t>
            </a:r>
            <a:endParaRPr lang="en-US" sz="1050" dirty="0"/>
          </a:p>
        </p:txBody>
      </p:sp>
      <p:sp>
        <p:nvSpPr>
          <p:cNvPr id="14" name="Text 3"/>
          <p:cNvSpPr/>
          <p:nvPr/>
        </p:nvSpPr>
        <p:spPr>
          <a:xfrm>
            <a:off x="4178022" y="920897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350"/>
              </a:lnSpc>
            </a:pPr>
            <a:r>
              <a:rPr lang="en-US" sz="1600" dirty="0">
                <a:solidFill>
                  <a:srgbClr val="091C53"/>
                </a:solidFill>
                <a:latin typeface="Instrument Sans Semi Bold" pitchFamily="34" charset="0"/>
              </a:rPr>
              <a:t>Meal Arrangements</a:t>
            </a:r>
          </a:p>
        </p:txBody>
      </p:sp>
      <p:sp>
        <p:nvSpPr>
          <p:cNvPr id="15" name="Text 4"/>
          <p:cNvSpPr/>
          <p:nvPr/>
        </p:nvSpPr>
        <p:spPr>
          <a:xfrm>
            <a:off x="4178022" y="1168377"/>
            <a:ext cx="277248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0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Meal plans significantly impact overall booking costs.</a:t>
            </a:r>
            <a:endParaRPr lang="en-US" sz="1000" dirty="0"/>
          </a:p>
        </p:txBody>
      </p:sp>
      <p:sp>
        <p:nvSpPr>
          <p:cNvPr id="16" name="Text 5"/>
          <p:cNvSpPr/>
          <p:nvPr/>
        </p:nvSpPr>
        <p:spPr>
          <a:xfrm>
            <a:off x="7648397" y="93570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algn="ctr">
              <a:lnSpc>
                <a:spcPts val="1350"/>
              </a:lnSpc>
              <a:buNone/>
            </a:pPr>
            <a:r>
              <a:rPr lang="en-US" sz="1600" dirty="0">
                <a:solidFill>
                  <a:srgbClr val="091C53"/>
                </a:solidFill>
                <a:latin typeface="Instrument Sans Semi Bold" pitchFamily="34" charset="0"/>
              </a:rPr>
              <a:t>Seasonal Factors</a:t>
            </a:r>
          </a:p>
        </p:txBody>
      </p:sp>
      <p:sp>
        <p:nvSpPr>
          <p:cNvPr id="17" name="Text 6"/>
          <p:cNvSpPr/>
          <p:nvPr/>
        </p:nvSpPr>
        <p:spPr>
          <a:xfrm>
            <a:off x="7648397" y="1138118"/>
            <a:ext cx="218467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0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 season commands premium pricing.</a:t>
            </a:r>
            <a:endParaRPr lang="en-US" sz="1000" dirty="0"/>
          </a:p>
        </p:txBody>
      </p:sp>
      <p:sp>
        <p:nvSpPr>
          <p:cNvPr id="18" name="Text 7"/>
          <p:cNvSpPr/>
          <p:nvPr/>
        </p:nvSpPr>
        <p:spPr>
          <a:xfrm>
            <a:off x="10893302" y="883750"/>
            <a:ext cx="1097807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600" dirty="0">
                <a:solidFill>
                  <a:srgbClr val="091C53"/>
                </a:solidFill>
                <a:latin typeface="Instrument Sans Semi Bold" pitchFamily="34" charset="0"/>
              </a:rPr>
              <a:t>Geographic</a:t>
            </a:r>
            <a:r>
              <a:rPr lang="en-US" sz="1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</a:t>
            </a:r>
            <a:r>
              <a:rPr lang="en-US" sz="1600" dirty="0">
                <a:solidFill>
                  <a:srgbClr val="091C53"/>
                </a:solidFill>
                <a:latin typeface="Instrument Sans Semi Bold" pitchFamily="34" charset="0"/>
              </a:rPr>
              <a:t>Location</a:t>
            </a:r>
          </a:p>
        </p:txBody>
      </p:sp>
      <p:sp>
        <p:nvSpPr>
          <p:cNvPr id="19" name="Text 8"/>
          <p:cNvSpPr/>
          <p:nvPr/>
        </p:nvSpPr>
        <p:spPr>
          <a:xfrm>
            <a:off x="10728389" y="1152448"/>
            <a:ext cx="3112532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Portugal has highest cancellation rates among all countries.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07" y="1710214"/>
            <a:ext cx="4624030" cy="480905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629847"/>
            <a:ext cx="69528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Cancellation vs. Daily Rate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2678787"/>
            <a:ext cx="3664863" cy="2387084"/>
          </a:xfrm>
          <a:prstGeom prst="roundRect">
            <a:avLst>
              <a:gd name="adj" fmla="val 8552"/>
            </a:avLst>
          </a:prstGeom>
          <a:solidFill>
            <a:srgbClr val="CEE6FD"/>
          </a:solidFill>
          <a:ln/>
        </p:spPr>
      </p:sp>
      <p:sp>
        <p:nvSpPr>
          <p:cNvPr id="6" name="Text 2"/>
          <p:cNvSpPr/>
          <p:nvPr/>
        </p:nvSpPr>
        <p:spPr>
          <a:xfrm>
            <a:off x="6507004" y="2905601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Higher ADR = More Cancellations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507004" y="3750350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Canceled bookings consistently show higher average daily rates.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2678787"/>
            <a:ext cx="3664863" cy="2387084"/>
          </a:xfrm>
          <a:prstGeom prst="roundRect">
            <a:avLst>
              <a:gd name="adj" fmla="val 8552"/>
            </a:avLst>
          </a:prstGeom>
          <a:solidFill>
            <a:srgbClr val="CEE6FD"/>
          </a:solidFill>
          <a:ln/>
        </p:spPr>
      </p:sp>
      <p:sp>
        <p:nvSpPr>
          <p:cNvPr id="9" name="Text 5"/>
          <p:cNvSpPr/>
          <p:nvPr/>
        </p:nvSpPr>
        <p:spPr>
          <a:xfrm>
            <a:off x="10398681" y="29056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Price Sensitivity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398681" y="339602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Customers are highly responsive to price increases.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80190" y="5292685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</p:sp>
      <p:sp>
        <p:nvSpPr>
          <p:cNvPr id="12" name="Text 8"/>
          <p:cNvSpPr/>
          <p:nvPr/>
        </p:nvSpPr>
        <p:spPr>
          <a:xfrm>
            <a:off x="6507004" y="55194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Deposit Policies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6507004" y="600991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No-deposit policies may contribute to higher cancellation rates.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8906" y="604123"/>
            <a:ext cx="5492591" cy="686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Recommendations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68906" y="1867138"/>
            <a:ext cx="494228" cy="494228"/>
          </a:xfrm>
          <a:prstGeom prst="roundRect">
            <a:avLst>
              <a:gd name="adj" fmla="val 40009"/>
            </a:avLst>
          </a:prstGeom>
          <a:solidFill>
            <a:srgbClr val="CEE6FD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237" y="1908274"/>
            <a:ext cx="329446" cy="41183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82804" y="1867138"/>
            <a:ext cx="3181588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Refine Pricing Strategies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1482804" y="2342198"/>
            <a:ext cx="6892290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Offer location-specific rates and customer discounts to reduce cancellations.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768906" y="3511868"/>
            <a:ext cx="494228" cy="494228"/>
          </a:xfrm>
          <a:prstGeom prst="roundRect">
            <a:avLst>
              <a:gd name="adj" fmla="val 40009"/>
            </a:avLst>
          </a:prstGeom>
          <a:solidFill>
            <a:srgbClr val="CEE6FD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237" y="3553004"/>
            <a:ext cx="329446" cy="41183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82804" y="3511868"/>
            <a:ext cx="303502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Review Deposit Policies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482804" y="3986927"/>
            <a:ext cx="6892290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Consider adjusting no-deposit policies that may contribute to cancellations.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768906" y="5156597"/>
            <a:ext cx="494228" cy="494228"/>
          </a:xfrm>
          <a:prstGeom prst="roundRect">
            <a:avLst>
              <a:gd name="adj" fmla="val 40009"/>
            </a:avLst>
          </a:prstGeom>
          <a:solidFill>
            <a:srgbClr val="CEE6FD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237" y="5197733"/>
            <a:ext cx="329446" cy="41183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482804" y="5156597"/>
            <a:ext cx="3911679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January Marketing Campaigns</a:t>
            </a:r>
            <a:endParaRPr lang="en-US" sz="2150" dirty="0"/>
          </a:p>
        </p:txBody>
      </p:sp>
      <p:sp>
        <p:nvSpPr>
          <p:cNvPr id="15" name="Text 9"/>
          <p:cNvSpPr/>
          <p:nvPr/>
        </p:nvSpPr>
        <p:spPr>
          <a:xfrm>
            <a:off x="1482804" y="5631656"/>
            <a:ext cx="6892290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Launch special offers during January to combat high cancellation rates.</a:t>
            </a:r>
            <a:endParaRPr lang="en-US" sz="1700" dirty="0"/>
          </a:p>
        </p:txBody>
      </p:sp>
      <p:sp>
        <p:nvSpPr>
          <p:cNvPr id="16" name="Shape 10"/>
          <p:cNvSpPr/>
          <p:nvPr/>
        </p:nvSpPr>
        <p:spPr>
          <a:xfrm>
            <a:off x="768906" y="6801326"/>
            <a:ext cx="494228" cy="494228"/>
          </a:xfrm>
          <a:prstGeom prst="roundRect">
            <a:avLst>
              <a:gd name="adj" fmla="val 40009"/>
            </a:avLst>
          </a:prstGeom>
          <a:solidFill>
            <a:srgbClr val="CEE6FD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1237" y="6842462"/>
            <a:ext cx="329446" cy="411837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482804" y="6801326"/>
            <a:ext cx="2930128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Focus on Resort Model</a:t>
            </a:r>
            <a:endParaRPr lang="en-US" sz="2150" dirty="0"/>
          </a:p>
        </p:txBody>
      </p:sp>
      <p:sp>
        <p:nvSpPr>
          <p:cNvPr id="19" name="Text 12"/>
          <p:cNvSpPr/>
          <p:nvPr/>
        </p:nvSpPr>
        <p:spPr>
          <a:xfrm>
            <a:off x="1482804" y="7276386"/>
            <a:ext cx="6892290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Learn from resort hotels' lower cancellation ratios.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344</Words>
  <Application>Microsoft Office PowerPoint</Application>
  <PresentationFormat>Custom</PresentationFormat>
  <Paragraphs>76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Instrument Sans Semi Bold</vt:lpstr>
      <vt:lpstr>Instrument Sans Medium</vt:lpstr>
      <vt:lpstr>Arial</vt:lpstr>
      <vt:lpstr>Calibri</vt:lpstr>
      <vt:lpstr>Instrument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Eng Abdelkhalek Shams</cp:lastModifiedBy>
  <cp:revision>2</cp:revision>
  <dcterms:created xsi:type="dcterms:W3CDTF">2025-04-24T01:57:13Z</dcterms:created>
  <dcterms:modified xsi:type="dcterms:W3CDTF">2025-04-24T02:05:16Z</dcterms:modified>
</cp:coreProperties>
</file>